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76" r:id="rId5"/>
    <p:sldId id="277" r:id="rId6"/>
    <p:sldId id="281" r:id="rId7"/>
    <p:sldId id="258" r:id="rId8"/>
    <p:sldId id="259" r:id="rId9"/>
    <p:sldId id="260" r:id="rId10"/>
    <p:sldId id="261" r:id="rId11"/>
    <p:sldId id="262" r:id="rId12"/>
    <p:sldId id="263" r:id="rId13"/>
    <p:sldId id="283" r:id="rId14"/>
    <p:sldId id="280" r:id="rId15"/>
    <p:sldId id="278" r:id="rId16"/>
    <p:sldId id="266" r:id="rId17"/>
    <p:sldId id="267" r:id="rId18"/>
    <p:sldId id="268" r:id="rId19"/>
    <p:sldId id="269" r:id="rId20"/>
    <p:sldId id="270" r:id="rId21"/>
    <p:sldId id="271" r:id="rId22"/>
    <p:sldId id="284" r:id="rId23"/>
    <p:sldId id="287" r:id="rId24"/>
    <p:sldId id="273" r:id="rId25"/>
    <p:sldId id="285" r:id="rId26"/>
    <p:sldId id="286" r:id="rId27"/>
    <p:sldId id="274" r:id="rId28"/>
    <p:sldId id="275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r>
            <a: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Collection of dataset</a:t>
          </a: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/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/>
        </a:p>
      </dgm:t>
    </dgm:pt>
    <dgm:pt modelId="{096A9AF0-0DAE-4EB3-B448-4501DA034F4A}">
      <dgm:prSet phldrT="[Text]" custT="1"/>
      <dgm:spPr/>
      <dgm:t>
        <a:bodyPr/>
        <a:lstStyle/>
        <a:p>
          <a:endParaRPr lang="en-US" sz="2400" dirty="0">
            <a:cs typeface="Times New Roman" panose="02020603050405020304" pitchFamily="18" charset="0"/>
          </a:endParaRPr>
        </a:p>
        <a:p>
          <a:r>
            <a: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Business understanding </a:t>
          </a:r>
          <a:endParaRPr lang="en-IN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US" sz="2400" dirty="0"/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/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/>
        </a:p>
      </dgm:t>
    </dgm:pt>
    <dgm:pt modelId="{92921081-529B-4D1C-83A4-C416BB4C5224}">
      <dgm:prSet custT="1"/>
      <dgm:spPr/>
      <dgm:t>
        <a:bodyPr/>
        <a:lstStyle/>
        <a:p>
          <a:endParaRPr lang="en-US" sz="2400" dirty="0"/>
        </a:p>
      </dgm:t>
    </dgm:pt>
    <dgm:pt modelId="{5AD2C2F8-A1D7-469B-93D8-B578BEFE51F8}" type="parTrans" cxnId="{B05C4C7C-FEB8-4825-98A0-C38D3021918A}">
      <dgm:prSet/>
      <dgm:spPr/>
      <dgm:t>
        <a:bodyPr/>
        <a:lstStyle/>
        <a:p>
          <a:endParaRPr lang="en-US"/>
        </a:p>
      </dgm:t>
    </dgm:pt>
    <dgm:pt modelId="{ECC13403-1F53-4ED4-AE4F-334EEC7C8710}" type="sibTrans" cxnId="{B05C4C7C-FEB8-4825-98A0-C38D3021918A}">
      <dgm:prSet/>
      <dgm:spPr/>
      <dgm:t>
        <a:bodyPr/>
        <a:lstStyle/>
        <a:p>
          <a:endParaRPr lang="en-US"/>
        </a:p>
      </dgm:t>
    </dgm:pt>
    <dgm:pt modelId="{4EA069F3-397F-40D5-94A6-32C3E355C277}">
      <dgm:prSet custT="1"/>
      <dgm:spPr/>
      <dgm:t>
        <a:bodyPr anchor="ctr"/>
        <a:lstStyle/>
        <a:p>
          <a:r>
            <a: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Initial analysis(EDA), Feature engineering</a:t>
          </a:r>
          <a:endParaRPr lang="en-US" sz="2400" b="1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99115B-608E-4E08-A503-B74879A76D07}" type="parTrans" cxnId="{BC5A70C8-9D97-4922-BCDB-6316D191C527}">
      <dgm:prSet/>
      <dgm:spPr/>
      <dgm:t>
        <a:bodyPr/>
        <a:lstStyle/>
        <a:p>
          <a:endParaRPr lang="en-US"/>
        </a:p>
      </dgm:t>
    </dgm:pt>
    <dgm:pt modelId="{E94D5EF7-F47C-476C-A5FE-1C35261B578A}" type="sibTrans" cxnId="{BC5A70C8-9D97-4922-BCDB-6316D191C527}">
      <dgm:prSet/>
      <dgm:spPr/>
      <dgm:t>
        <a:bodyPr/>
        <a:lstStyle/>
        <a:p>
          <a:endParaRPr lang="en-US"/>
        </a:p>
      </dgm:t>
    </dgm:pt>
    <dgm:pt modelId="{40D93C4D-B592-4C54-AEB5-2276425AD843}">
      <dgm:prSet custT="1"/>
      <dgm:spPr/>
      <dgm:t>
        <a:bodyPr/>
        <a:lstStyle/>
        <a:p>
          <a:r>
            <a: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rPr>
            <a:t>Model Deployment</a:t>
          </a:r>
          <a:endParaRPr lang="en-IN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8BF586-282C-4192-8E97-C8498126554D}" type="parTrans" cxnId="{8C557EA5-8BAA-4763-824C-2E7DA1653432}">
      <dgm:prSet/>
      <dgm:spPr/>
      <dgm:t>
        <a:bodyPr/>
        <a:lstStyle/>
        <a:p>
          <a:endParaRPr lang="en-IN"/>
        </a:p>
      </dgm:t>
    </dgm:pt>
    <dgm:pt modelId="{C72AD974-36B4-4B97-8DEA-FA61D7B4AFFB}" type="sibTrans" cxnId="{8C557EA5-8BAA-4763-824C-2E7DA1653432}">
      <dgm:prSet/>
      <dgm:spPr/>
      <dgm:t>
        <a:bodyPr/>
        <a:lstStyle/>
        <a:p>
          <a:endParaRPr lang="en-IN"/>
        </a:p>
      </dgm:t>
    </dgm:pt>
    <dgm:pt modelId="{3FB5A254-15DD-4772-A0F6-98ADA0F06075}">
      <dgm:prSet custT="1"/>
      <dgm:spPr/>
      <dgm:t>
        <a:bodyPr/>
        <a:lstStyle/>
        <a:p>
          <a:r>
            <a: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Model Building</a:t>
          </a:r>
        </a:p>
      </dgm:t>
    </dgm:pt>
    <dgm:pt modelId="{B9B782D0-53E1-464D-B92E-552EC896109C}" type="parTrans" cxnId="{D49C25A4-D0E1-4A31-B80C-F58840BBC364}">
      <dgm:prSet/>
      <dgm:spPr/>
      <dgm:t>
        <a:bodyPr/>
        <a:lstStyle/>
        <a:p>
          <a:endParaRPr lang="en-IN"/>
        </a:p>
      </dgm:t>
    </dgm:pt>
    <dgm:pt modelId="{11FDC2DB-D46D-4640-A67D-6107DA581659}" type="sibTrans" cxnId="{D49C25A4-D0E1-4A31-B80C-F58840BBC364}">
      <dgm:prSet/>
      <dgm:spPr/>
      <dgm:t>
        <a:bodyPr/>
        <a:lstStyle/>
        <a:p>
          <a:endParaRPr lang="en-IN"/>
        </a:p>
      </dgm:t>
    </dgm:pt>
    <dgm:pt modelId="{C2279B41-10FD-4390-B963-BF780ABDA39F}" type="pres">
      <dgm:prSet presAssocID="{63085546-7C7C-4B3E-ABEB-2669F1A65FB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BE2D03-A25A-4738-AC39-1358BEC978D3}" type="pres">
      <dgm:prSet presAssocID="{9DCEA5FC-4640-45AF-B712-7A4FD94AEF0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4C87C-AAB0-497D-897C-F536781AD48B}" type="pres">
      <dgm:prSet presAssocID="{0A99745B-BB5C-49B3-A782-8DB57641F6C9}" presName="sibTrans" presStyleLbl="sibTrans1D1" presStyleIdx="0" presStyleCnt="4"/>
      <dgm:spPr/>
      <dgm:t>
        <a:bodyPr/>
        <a:lstStyle/>
        <a:p>
          <a:endParaRPr lang="en-US"/>
        </a:p>
      </dgm:t>
    </dgm:pt>
    <dgm:pt modelId="{5224A584-0630-4E75-836F-5E894880633B}" type="pres">
      <dgm:prSet presAssocID="{0A99745B-BB5C-49B3-A782-8DB57641F6C9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1F0BBB81-A829-4F33-ADAD-DB257C28A708}" type="pres">
      <dgm:prSet presAssocID="{096A9AF0-0DAE-4EB3-B448-4501DA034F4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F6287-C278-4FEF-9C9B-71DE7B824336}" type="pres">
      <dgm:prSet presAssocID="{6B0D7DA9-E6ED-4137-9716-F48BF62327A8}" presName="sibTrans" presStyleLbl="sibTrans1D1" presStyleIdx="1" presStyleCnt="4"/>
      <dgm:spPr/>
      <dgm:t>
        <a:bodyPr/>
        <a:lstStyle/>
        <a:p>
          <a:endParaRPr lang="en-US"/>
        </a:p>
      </dgm:t>
    </dgm:pt>
    <dgm:pt modelId="{5FFAD142-0B7F-4A44-9FF6-DE3F2389463A}" type="pres">
      <dgm:prSet presAssocID="{6B0D7DA9-E6ED-4137-9716-F48BF62327A8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10F0BADE-1954-488E-A1B9-9AC25791591A}" type="pres">
      <dgm:prSet presAssocID="{4EA069F3-397F-40D5-94A6-32C3E355C27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5AE48-2B4D-461C-9BA9-23554CD4A2D2}" type="pres">
      <dgm:prSet presAssocID="{E94D5EF7-F47C-476C-A5FE-1C35261B578A}" presName="sibTrans" presStyleLbl="sibTrans1D1" presStyleIdx="2" presStyleCnt="4"/>
      <dgm:spPr/>
      <dgm:t>
        <a:bodyPr/>
        <a:lstStyle/>
        <a:p>
          <a:endParaRPr lang="en-US"/>
        </a:p>
      </dgm:t>
    </dgm:pt>
    <dgm:pt modelId="{45C29256-8493-484B-8CA5-2155F789AAB8}" type="pres">
      <dgm:prSet presAssocID="{E94D5EF7-F47C-476C-A5FE-1C35261B578A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DC2FBDA2-D1CA-4901-B3F3-33AD442ED407}" type="pres">
      <dgm:prSet presAssocID="{3FB5A254-15DD-4772-A0F6-98ADA0F0607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D12B5-27AD-4279-B5E0-20421BB32F20}" type="pres">
      <dgm:prSet presAssocID="{11FDC2DB-D46D-4640-A67D-6107DA581659}" presName="sibTrans" presStyleLbl="sibTrans1D1" presStyleIdx="3" presStyleCnt="4"/>
      <dgm:spPr/>
      <dgm:t>
        <a:bodyPr/>
        <a:lstStyle/>
        <a:p>
          <a:endParaRPr lang="en-US"/>
        </a:p>
      </dgm:t>
    </dgm:pt>
    <dgm:pt modelId="{13A15270-8E5E-4D03-BE64-6C2D742441B5}" type="pres">
      <dgm:prSet presAssocID="{11FDC2DB-D46D-4640-A67D-6107DA581659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5E961FFF-A44A-4096-A1B4-1B05DEC8DCEB}" type="pres">
      <dgm:prSet presAssocID="{40D93C4D-B592-4C54-AEB5-2276425AD84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B05C4C7C-FEB8-4825-98A0-C38D3021918A}" srcId="{096A9AF0-0DAE-4EB3-B448-4501DA034F4A}" destId="{92921081-529B-4D1C-83A4-C416BB4C5224}" srcOrd="0" destOrd="0" parTransId="{5AD2C2F8-A1D7-469B-93D8-B578BEFE51F8}" sibTransId="{ECC13403-1F53-4ED4-AE4F-334EEC7C8710}"/>
    <dgm:cxn modelId="{D49C25A4-D0E1-4A31-B80C-F58840BBC364}" srcId="{63085546-7C7C-4B3E-ABEB-2669F1A65FB2}" destId="{3FB5A254-15DD-4772-A0F6-98ADA0F06075}" srcOrd="3" destOrd="0" parTransId="{B9B782D0-53E1-464D-B92E-552EC896109C}" sibTransId="{11FDC2DB-D46D-4640-A67D-6107DA581659}"/>
    <dgm:cxn modelId="{413100A0-B38B-4CC8-B0C6-751BAAEBFFE1}" type="presOf" srcId="{E94D5EF7-F47C-476C-A5FE-1C35261B578A}" destId="{45C29256-8493-484B-8CA5-2155F789AAB8}" srcOrd="1" destOrd="0" presId="urn:microsoft.com/office/officeart/2016/7/layout/RepeatingBendingProcessNew"/>
    <dgm:cxn modelId="{ED9EB7DC-38E7-4650-84E8-AD917579D2A4}" type="presOf" srcId="{4EA069F3-397F-40D5-94A6-32C3E355C277}" destId="{10F0BADE-1954-488E-A1B9-9AC25791591A}" srcOrd="0" destOrd="0" presId="urn:microsoft.com/office/officeart/2016/7/layout/RepeatingBendingProcessNew"/>
    <dgm:cxn modelId="{41C0D28A-F5CC-4DAE-8557-7FF4B8AE9D85}" type="presOf" srcId="{40D93C4D-B592-4C54-AEB5-2276425AD843}" destId="{5E961FFF-A44A-4096-A1B4-1B05DEC8DCEB}" srcOrd="0" destOrd="0" presId="urn:microsoft.com/office/officeart/2016/7/layout/RepeatingBendingProcessNew"/>
    <dgm:cxn modelId="{EC980434-3B4F-4E34-963C-AD40232FD3FD}" type="presOf" srcId="{096A9AF0-0DAE-4EB3-B448-4501DA034F4A}" destId="{1F0BBB81-A829-4F33-ADAD-DB257C28A708}" srcOrd="0" destOrd="0" presId="urn:microsoft.com/office/officeart/2016/7/layout/RepeatingBendingProcessNew"/>
    <dgm:cxn modelId="{31733EF4-1943-4001-B5A3-E51DD05187E2}" type="presOf" srcId="{11FDC2DB-D46D-4640-A67D-6107DA581659}" destId="{13A15270-8E5E-4D03-BE64-6C2D742441B5}" srcOrd="1" destOrd="0" presId="urn:microsoft.com/office/officeart/2016/7/layout/RepeatingBendingProcessNew"/>
    <dgm:cxn modelId="{D28FCF4D-3C41-4F0C-B0A8-5323ED187DA0}" type="presOf" srcId="{0A99745B-BB5C-49B3-A782-8DB57641F6C9}" destId="{4164C87C-AAB0-497D-897C-F536781AD48B}" srcOrd="0" destOrd="0" presId="urn:microsoft.com/office/officeart/2016/7/layout/RepeatingBendingProcessNew"/>
    <dgm:cxn modelId="{BB0F7439-3D7F-4595-8011-70D59E7B05E7}" type="presOf" srcId="{0A99745B-BB5C-49B3-A782-8DB57641F6C9}" destId="{5224A584-0630-4E75-836F-5E894880633B}" srcOrd="1" destOrd="0" presId="urn:microsoft.com/office/officeart/2016/7/layout/RepeatingBendingProcessNew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875D32BE-5F51-43DD-B150-B0E327F42346}" type="presOf" srcId="{11FDC2DB-D46D-4640-A67D-6107DA581659}" destId="{3E9D12B5-27AD-4279-B5E0-20421BB32F20}" srcOrd="0" destOrd="0" presId="urn:microsoft.com/office/officeart/2016/7/layout/RepeatingBendingProcessNew"/>
    <dgm:cxn modelId="{93D8E645-4F18-453B-A2CF-D0D618061496}" type="presOf" srcId="{3FB5A254-15DD-4772-A0F6-98ADA0F06075}" destId="{DC2FBDA2-D1CA-4901-B3F3-33AD442ED407}" srcOrd="0" destOrd="0" presId="urn:microsoft.com/office/officeart/2016/7/layout/RepeatingBendingProcessNew"/>
    <dgm:cxn modelId="{D31708DE-1B28-443C-8BF9-AAA6931EA3D9}" type="presOf" srcId="{6B0D7DA9-E6ED-4137-9716-F48BF62327A8}" destId="{5FFAD142-0B7F-4A44-9FF6-DE3F2389463A}" srcOrd="1" destOrd="0" presId="urn:microsoft.com/office/officeart/2016/7/layout/RepeatingBendingProcessNew"/>
    <dgm:cxn modelId="{2B13FB46-453B-4CC1-B5A3-C3D312859E29}" type="presOf" srcId="{9DCEA5FC-4640-45AF-B712-7A4FD94AEF0D}" destId="{AEBE2D03-A25A-4738-AC39-1358BEC978D3}" srcOrd="0" destOrd="0" presId="urn:microsoft.com/office/officeart/2016/7/layout/RepeatingBendingProcessNew"/>
    <dgm:cxn modelId="{09BD26F3-C7F2-4CFE-89F2-2219677E54CC}" type="presOf" srcId="{92921081-529B-4D1C-83A4-C416BB4C5224}" destId="{1F0BBB81-A829-4F33-ADAD-DB257C28A708}" srcOrd="0" destOrd="1" presId="urn:microsoft.com/office/officeart/2016/7/layout/RepeatingBendingProcessNew"/>
    <dgm:cxn modelId="{05DD7E58-903A-49DB-90CC-77955A1A6E3C}" type="presOf" srcId="{63085546-7C7C-4B3E-ABEB-2669F1A65FB2}" destId="{C2279B41-10FD-4390-B963-BF780ABDA39F}" srcOrd="0" destOrd="0" presId="urn:microsoft.com/office/officeart/2016/7/layout/RepeatingBendingProcessNew"/>
    <dgm:cxn modelId="{BC5A70C8-9D97-4922-BCDB-6316D191C527}" srcId="{63085546-7C7C-4B3E-ABEB-2669F1A65FB2}" destId="{4EA069F3-397F-40D5-94A6-32C3E355C277}" srcOrd="2" destOrd="0" parTransId="{2F99115B-608E-4E08-A503-B74879A76D07}" sibTransId="{E94D5EF7-F47C-476C-A5FE-1C35261B578A}"/>
    <dgm:cxn modelId="{8C557EA5-8BAA-4763-824C-2E7DA1653432}" srcId="{63085546-7C7C-4B3E-ABEB-2669F1A65FB2}" destId="{40D93C4D-B592-4C54-AEB5-2276425AD843}" srcOrd="4" destOrd="0" parTransId="{5E8BF586-282C-4192-8E97-C8498126554D}" sibTransId="{C72AD974-36B4-4B97-8DEA-FA61D7B4AFFB}"/>
    <dgm:cxn modelId="{55928A9B-F63C-4104-8F63-AF247A1DDB47}" type="presOf" srcId="{6B0D7DA9-E6ED-4137-9716-F48BF62327A8}" destId="{326F6287-C278-4FEF-9C9B-71DE7B824336}" srcOrd="0" destOrd="0" presId="urn:microsoft.com/office/officeart/2016/7/layout/RepeatingBendingProcessNew"/>
    <dgm:cxn modelId="{882CD07B-7025-4C93-8AB2-EC10BE6AE91F}" type="presOf" srcId="{E94D5EF7-F47C-476C-A5FE-1C35261B578A}" destId="{25F5AE48-2B4D-461C-9BA9-23554CD4A2D2}" srcOrd="0" destOrd="0" presId="urn:microsoft.com/office/officeart/2016/7/layout/RepeatingBendingProcessNew"/>
    <dgm:cxn modelId="{F8360CBD-8911-4B46-AC5A-240F7EA2092D}" type="presParOf" srcId="{C2279B41-10FD-4390-B963-BF780ABDA39F}" destId="{AEBE2D03-A25A-4738-AC39-1358BEC978D3}" srcOrd="0" destOrd="0" presId="urn:microsoft.com/office/officeart/2016/7/layout/RepeatingBendingProcessNew"/>
    <dgm:cxn modelId="{5BEB8811-DDEF-4A05-A712-556C00213FDE}" type="presParOf" srcId="{C2279B41-10FD-4390-B963-BF780ABDA39F}" destId="{4164C87C-AAB0-497D-897C-F536781AD48B}" srcOrd="1" destOrd="0" presId="urn:microsoft.com/office/officeart/2016/7/layout/RepeatingBendingProcessNew"/>
    <dgm:cxn modelId="{E47E45A9-A67D-4FA0-BC36-98C806DDE519}" type="presParOf" srcId="{4164C87C-AAB0-497D-897C-F536781AD48B}" destId="{5224A584-0630-4E75-836F-5E894880633B}" srcOrd="0" destOrd="0" presId="urn:microsoft.com/office/officeart/2016/7/layout/RepeatingBendingProcessNew"/>
    <dgm:cxn modelId="{F5F028D4-2897-4327-B821-5693410ADB96}" type="presParOf" srcId="{C2279B41-10FD-4390-B963-BF780ABDA39F}" destId="{1F0BBB81-A829-4F33-ADAD-DB257C28A708}" srcOrd="2" destOrd="0" presId="urn:microsoft.com/office/officeart/2016/7/layout/RepeatingBendingProcessNew"/>
    <dgm:cxn modelId="{2C4F912D-C7AC-44B1-8942-3B76C958E836}" type="presParOf" srcId="{C2279B41-10FD-4390-B963-BF780ABDA39F}" destId="{326F6287-C278-4FEF-9C9B-71DE7B824336}" srcOrd="3" destOrd="0" presId="urn:microsoft.com/office/officeart/2016/7/layout/RepeatingBendingProcessNew"/>
    <dgm:cxn modelId="{A0F55A30-DBDC-43B0-8CF3-997717E65F04}" type="presParOf" srcId="{326F6287-C278-4FEF-9C9B-71DE7B824336}" destId="{5FFAD142-0B7F-4A44-9FF6-DE3F2389463A}" srcOrd="0" destOrd="0" presId="urn:microsoft.com/office/officeart/2016/7/layout/RepeatingBendingProcessNew"/>
    <dgm:cxn modelId="{E2635DCF-9D3E-4148-90E9-3FAC21BB8608}" type="presParOf" srcId="{C2279B41-10FD-4390-B963-BF780ABDA39F}" destId="{10F0BADE-1954-488E-A1B9-9AC25791591A}" srcOrd="4" destOrd="0" presId="urn:microsoft.com/office/officeart/2016/7/layout/RepeatingBendingProcessNew"/>
    <dgm:cxn modelId="{3F628B36-B91E-4487-8CBF-7D2EEA486BB6}" type="presParOf" srcId="{C2279B41-10FD-4390-B963-BF780ABDA39F}" destId="{25F5AE48-2B4D-461C-9BA9-23554CD4A2D2}" srcOrd="5" destOrd="0" presId="urn:microsoft.com/office/officeart/2016/7/layout/RepeatingBendingProcessNew"/>
    <dgm:cxn modelId="{746A316F-0FD1-4B72-8689-169D6B8291A9}" type="presParOf" srcId="{25F5AE48-2B4D-461C-9BA9-23554CD4A2D2}" destId="{45C29256-8493-484B-8CA5-2155F789AAB8}" srcOrd="0" destOrd="0" presId="urn:microsoft.com/office/officeart/2016/7/layout/RepeatingBendingProcessNew"/>
    <dgm:cxn modelId="{DB25DEDA-79A1-4D5B-A42D-4CD44EC933C0}" type="presParOf" srcId="{C2279B41-10FD-4390-B963-BF780ABDA39F}" destId="{DC2FBDA2-D1CA-4901-B3F3-33AD442ED407}" srcOrd="6" destOrd="0" presId="urn:microsoft.com/office/officeart/2016/7/layout/RepeatingBendingProcessNew"/>
    <dgm:cxn modelId="{18B2220B-C19B-4492-9AA0-8DAE45F7DE88}" type="presParOf" srcId="{C2279B41-10FD-4390-B963-BF780ABDA39F}" destId="{3E9D12B5-27AD-4279-B5E0-20421BB32F20}" srcOrd="7" destOrd="0" presId="urn:microsoft.com/office/officeart/2016/7/layout/RepeatingBendingProcessNew"/>
    <dgm:cxn modelId="{CA6E6DA4-D0F1-4049-880C-229EBBCE7B19}" type="presParOf" srcId="{3E9D12B5-27AD-4279-B5E0-20421BB32F20}" destId="{13A15270-8E5E-4D03-BE64-6C2D742441B5}" srcOrd="0" destOrd="0" presId="urn:microsoft.com/office/officeart/2016/7/layout/RepeatingBendingProcessNew"/>
    <dgm:cxn modelId="{6E955991-2CB1-4645-A43A-AC9E6E9FB463}" type="presParOf" srcId="{C2279B41-10FD-4390-B963-BF780ABDA39F}" destId="{5E961FFF-A44A-4096-A1B4-1B05DEC8DCEB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4C87C-AAB0-497D-897C-F536781AD48B}">
      <dsp:nvSpPr>
        <dsp:cNvPr id="0" name=""/>
        <dsp:cNvSpPr/>
      </dsp:nvSpPr>
      <dsp:spPr>
        <a:xfrm>
          <a:off x="3042955" y="871848"/>
          <a:ext cx="6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666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8854" y="914078"/>
        <a:ext cx="34863" cy="6979"/>
      </dsp:txXfrm>
    </dsp:sp>
    <dsp:sp modelId="{AEBE2D03-A25A-4738-AC39-1358BEC978D3}">
      <dsp:nvSpPr>
        <dsp:cNvPr id="0" name=""/>
        <dsp:cNvSpPr/>
      </dsp:nvSpPr>
      <dsp:spPr>
        <a:xfrm>
          <a:off x="13187" y="8098"/>
          <a:ext cx="3031567" cy="18189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49" tIns="155929" rIns="148549" bIns="155929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Collection of dataset</a:t>
          </a:r>
        </a:p>
      </dsp:txBody>
      <dsp:txXfrm>
        <a:off x="13187" y="8098"/>
        <a:ext cx="3031567" cy="1818940"/>
      </dsp:txXfrm>
    </dsp:sp>
    <dsp:sp modelId="{326F6287-C278-4FEF-9C9B-71DE7B824336}">
      <dsp:nvSpPr>
        <dsp:cNvPr id="0" name=""/>
        <dsp:cNvSpPr/>
      </dsp:nvSpPr>
      <dsp:spPr>
        <a:xfrm>
          <a:off x="6771783" y="871848"/>
          <a:ext cx="6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666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087682" y="914078"/>
        <a:ext cx="34863" cy="6979"/>
      </dsp:txXfrm>
    </dsp:sp>
    <dsp:sp modelId="{1F0BBB81-A829-4F33-ADAD-DB257C28A708}">
      <dsp:nvSpPr>
        <dsp:cNvPr id="0" name=""/>
        <dsp:cNvSpPr/>
      </dsp:nvSpPr>
      <dsp:spPr>
        <a:xfrm>
          <a:off x="3742016" y="8098"/>
          <a:ext cx="3031567" cy="18189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49" tIns="155929" rIns="148549" bIns="155929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cs typeface="Times New Roman" panose="02020603050405020304" pitchFamily="18" charset="0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Business understanding </a:t>
          </a:r>
          <a:endParaRPr lang="en-IN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 dirty="0"/>
        </a:p>
      </dsp:txBody>
      <dsp:txXfrm>
        <a:off x="3742016" y="8098"/>
        <a:ext cx="3031567" cy="1818940"/>
      </dsp:txXfrm>
    </dsp:sp>
    <dsp:sp modelId="{25F5AE48-2B4D-461C-9BA9-23554CD4A2D2}">
      <dsp:nvSpPr>
        <dsp:cNvPr id="0" name=""/>
        <dsp:cNvSpPr/>
      </dsp:nvSpPr>
      <dsp:spPr>
        <a:xfrm>
          <a:off x="1528971" y="1825238"/>
          <a:ext cx="7457656" cy="666660"/>
        </a:xfrm>
        <a:custGeom>
          <a:avLst/>
          <a:gdLst/>
          <a:ahLst/>
          <a:cxnLst/>
          <a:rect l="0" t="0" r="0" b="0"/>
          <a:pathLst>
            <a:path>
              <a:moveTo>
                <a:pt x="7457656" y="0"/>
              </a:moveTo>
              <a:lnTo>
                <a:pt x="7457656" y="350430"/>
              </a:lnTo>
              <a:lnTo>
                <a:pt x="0" y="350430"/>
              </a:lnTo>
              <a:lnTo>
                <a:pt x="0" y="66666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70545" y="2155079"/>
        <a:ext cx="374509" cy="6979"/>
      </dsp:txXfrm>
    </dsp:sp>
    <dsp:sp modelId="{10F0BADE-1954-488E-A1B9-9AC25791591A}">
      <dsp:nvSpPr>
        <dsp:cNvPr id="0" name=""/>
        <dsp:cNvSpPr/>
      </dsp:nvSpPr>
      <dsp:spPr>
        <a:xfrm>
          <a:off x="7470844" y="8098"/>
          <a:ext cx="3031567" cy="18189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49" tIns="155929" rIns="148549" bIns="155929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Initial analysis(EDA), Feature engineering</a:t>
          </a:r>
          <a:endParaRPr lang="en-US" sz="2400" b="1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70844" y="8098"/>
        <a:ext cx="3031567" cy="1818940"/>
      </dsp:txXfrm>
    </dsp:sp>
    <dsp:sp modelId="{3E9D12B5-27AD-4279-B5E0-20421BB32F20}">
      <dsp:nvSpPr>
        <dsp:cNvPr id="0" name=""/>
        <dsp:cNvSpPr/>
      </dsp:nvSpPr>
      <dsp:spPr>
        <a:xfrm>
          <a:off x="3042955" y="3388049"/>
          <a:ext cx="6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666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3358854" y="3430279"/>
        <a:ext cx="34863" cy="6979"/>
      </dsp:txXfrm>
    </dsp:sp>
    <dsp:sp modelId="{DC2FBDA2-D1CA-4901-B3F3-33AD442ED407}">
      <dsp:nvSpPr>
        <dsp:cNvPr id="0" name=""/>
        <dsp:cNvSpPr/>
      </dsp:nvSpPr>
      <dsp:spPr>
        <a:xfrm>
          <a:off x="13187" y="2524299"/>
          <a:ext cx="3031567" cy="18189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49" tIns="155929" rIns="148549" bIns="155929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Model Building</a:t>
          </a:r>
        </a:p>
      </dsp:txBody>
      <dsp:txXfrm>
        <a:off x="13187" y="2524299"/>
        <a:ext cx="3031567" cy="1818940"/>
      </dsp:txXfrm>
    </dsp:sp>
    <dsp:sp modelId="{5E961FFF-A44A-4096-A1B4-1B05DEC8DCEB}">
      <dsp:nvSpPr>
        <dsp:cNvPr id="0" name=""/>
        <dsp:cNvSpPr/>
      </dsp:nvSpPr>
      <dsp:spPr>
        <a:xfrm>
          <a:off x="3742016" y="2524299"/>
          <a:ext cx="3031567" cy="18189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49" tIns="155929" rIns="148549" bIns="155929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rPr>
            <a:t>Model Deployment</a:t>
          </a:r>
          <a:endParaRPr lang="en-IN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42016" y="2524299"/>
        <a:ext cx="3031567" cy="1818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D87526-5986-4805-9A0C-28DE5A6E36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9888DD-1824-433D-93E6-107CB483B5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93149-04DB-480C-B99F-2D0FF8BD0396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5C994-C8B9-41AB-8285-66D0016831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6165D-EDA6-4378-9333-DCA63E4C44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1F872-3A93-40C4-8D47-FB2AF6E4D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65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6B5E7-5914-46DF-85A8-EF1878587CC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1EDB5-B54C-40F7-AED3-6FEDBDE3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26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13CC-7875-4F05-B815-54E7DAAA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5AB9-E299-4AB1-A2B0-EB80E50F9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5156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682E1-71F1-43FC-9C45-FBCB64B57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C353A-A497-4FE5-BFA6-2FC0A50C3DBA}" type="datetimeFigureOut">
              <a:rPr lang="en-US" noProof="0" smtClean="0"/>
              <a:t>5/22/2022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DD2E0-D7DC-4BEF-A3A0-6DB5E16D9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51739-427E-47C0-B7B5-39F607DB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C632-CBE0-46E5-90EF-472F97772B7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310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92E8F-54AB-46D3-88CF-E717BC21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0E8A0-AA93-4D38-81C5-EC63E1EC3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FE646-8520-427D-ACD3-69976EEBF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F822C-F838-414C-BE88-4C36BDF8A5E0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5FDAB-3FCC-421B-B8DF-073DEE2E2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FBED1-D092-4841-B651-580D34D55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1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F8497-7478-4598-994E-E44C8DBAB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P112 – Group-2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19-04-2022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5" name="Content Placeholder 4" descr="A group of people in a discussion&#10;&#10;Description automatically generated with low confidence">
            <a:extLst>
              <a:ext uri="{FF2B5EF4-FFF2-40B4-BE49-F238E27FC236}">
                <a16:creationId xmlns:a16="http://schemas.microsoft.com/office/drawing/2014/main" id="{A18977E3-327A-4226-A117-20A3B637C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0" r="15692" b="-2"/>
          <a:stretch/>
        </p:blipFill>
        <p:spPr>
          <a:xfrm>
            <a:off x="1252977" y="2139484"/>
            <a:ext cx="3861318" cy="40965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F19A4B-AAFA-453B-B7B6-4148CC1C1A34}"/>
              </a:ext>
            </a:extLst>
          </p:cNvPr>
          <p:cNvSpPr txBox="1"/>
          <p:nvPr/>
        </p:nvSpPr>
        <p:spPr>
          <a:xfrm>
            <a:off x="7039760" y="1306950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Neha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Ramchandani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0BF98-F8BB-4E2C-B696-002567F02FB2}"/>
              </a:ext>
            </a:extLst>
          </p:cNvPr>
          <p:cNvSpPr txBox="1"/>
          <p:nvPr/>
        </p:nvSpPr>
        <p:spPr>
          <a:xfrm>
            <a:off x="7039760" y="2591133"/>
            <a:ext cx="402730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Group-2 : Members-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Mr. Dion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Philip ,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Miss. Shital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Gunjal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Miss. Mayuri Satish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Gosavi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Miss.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Salla.H.Divya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,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Akshay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G Hegde,              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Mr. Abhishek. P</a:t>
            </a:r>
          </a:p>
        </p:txBody>
      </p:sp>
    </p:spTree>
    <p:extLst>
      <p:ext uri="{BB962C8B-B14F-4D97-AF65-F5344CB8AC3E}">
        <p14:creationId xmlns:p14="http://schemas.microsoft.com/office/powerpoint/2010/main" val="1067715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0" y="313508"/>
            <a:ext cx="10515600" cy="90691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the given graph, we can see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5795" b="-41802"/>
          <a:stretch/>
        </p:blipFill>
        <p:spPr>
          <a:xfrm>
            <a:off x="1" y="1390197"/>
            <a:ext cx="5651862" cy="392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2FDAB-6EBC-4066-A1AE-A0F594EBB4D5}"/>
              </a:ext>
            </a:extLst>
          </p:cNvPr>
          <p:cNvSpPr txBox="1"/>
          <p:nvPr/>
        </p:nvSpPr>
        <p:spPr>
          <a:xfrm>
            <a:off x="6296297" y="4644666"/>
            <a:ext cx="55212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4000 and above 6000 gram products are not delivered on time every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time products' weights changing between 1000 to 2000 and 4000 to 6000 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765" r="30319"/>
          <a:stretch/>
        </p:blipFill>
        <p:spPr>
          <a:xfrm>
            <a:off x="5843451" y="1390197"/>
            <a:ext cx="6035040" cy="278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2FDAB-6EBC-4066-A1AE-A0F594EBB4D5}"/>
              </a:ext>
            </a:extLst>
          </p:cNvPr>
          <p:cNvSpPr txBox="1"/>
          <p:nvPr/>
        </p:nvSpPr>
        <p:spPr>
          <a:xfrm>
            <a:off x="363070" y="4621538"/>
            <a:ext cx="52887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received a discount of more than 10 dollars did not receive on time delivery. This feature will play important role 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6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D1B44-A89C-4A1E-8EA7-7D34D7F52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508" y="1526033"/>
            <a:ext cx="3240506" cy="40646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93663-52BD-4A91-BF86-972408BE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9927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B9F7-7AD3-4E67-9786-D4F8A216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E46AF-21F1-45DC-BD27-EB991322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3" y="1743926"/>
            <a:ext cx="5586942" cy="590131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8C4732-12C0-4864-8026-2459B0CE8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870" y="1690689"/>
            <a:ext cx="5336850" cy="489876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60607"/>
              </p:ext>
            </p:extLst>
          </p:nvPr>
        </p:nvGraphicFramePr>
        <p:xfrm>
          <a:off x="838199" y="2628294"/>
          <a:ext cx="5572416" cy="2501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86208">
                  <a:extLst>
                    <a:ext uri="{9D8B030D-6E8A-4147-A177-3AD203B41FA5}">
                      <a16:colId xmlns:a16="http://schemas.microsoft.com/office/drawing/2014/main" val="1259282173"/>
                    </a:ext>
                  </a:extLst>
                </a:gridCol>
                <a:gridCol w="2786208">
                  <a:extLst>
                    <a:ext uri="{9D8B030D-6E8A-4147-A177-3AD203B41FA5}">
                      <a16:colId xmlns:a16="http://schemas.microsoft.com/office/drawing/2014/main" val="3533353952"/>
                    </a:ext>
                  </a:extLst>
                </a:gridCol>
              </a:tblGrid>
              <a:tr h="663545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/>
                        <a:t>Accuracy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64%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23657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Dataset shape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10999*14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230051"/>
                  </a:ext>
                </a:extLst>
              </a:tr>
              <a:tr h="117396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split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– 75%</a:t>
                      </a:r>
                    </a:p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– 25%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13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61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36E45F-1F34-4159-A3BF-3594017B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4" y="800770"/>
            <a:ext cx="5547841" cy="65232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F1E3C7-0784-4139-8023-C3A742C2D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73" y="800770"/>
            <a:ext cx="5447966" cy="47783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657323"/>
              </p:ext>
            </p:extLst>
          </p:nvPr>
        </p:nvGraphicFramePr>
        <p:xfrm>
          <a:off x="273814" y="1975151"/>
          <a:ext cx="5535772" cy="2501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67886">
                  <a:extLst>
                    <a:ext uri="{9D8B030D-6E8A-4147-A177-3AD203B41FA5}">
                      <a16:colId xmlns:a16="http://schemas.microsoft.com/office/drawing/2014/main" val="1259282173"/>
                    </a:ext>
                  </a:extLst>
                </a:gridCol>
                <a:gridCol w="2767886">
                  <a:extLst>
                    <a:ext uri="{9D8B030D-6E8A-4147-A177-3AD203B41FA5}">
                      <a16:colId xmlns:a16="http://schemas.microsoft.com/office/drawing/2014/main" val="3533353952"/>
                    </a:ext>
                  </a:extLst>
                </a:gridCol>
              </a:tblGrid>
              <a:tr h="663545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/>
                        <a:t>Accuracy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65.96%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23657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Dataset shape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10999*14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230051"/>
                  </a:ext>
                </a:extLst>
              </a:tr>
              <a:tr h="117396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split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– 75%</a:t>
                      </a:r>
                    </a:p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– 25%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13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485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38F858-51A8-416B-A2B8-6F477C9C1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2" y="1062000"/>
            <a:ext cx="5633192" cy="65232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01DA71-BA10-4F7E-A338-EC3AA9404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88" y="1062000"/>
            <a:ext cx="5657578" cy="45966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563502"/>
              </p:ext>
            </p:extLst>
          </p:nvPr>
        </p:nvGraphicFramePr>
        <p:xfrm>
          <a:off x="273814" y="1975151"/>
          <a:ext cx="5822186" cy="2501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11093">
                  <a:extLst>
                    <a:ext uri="{9D8B030D-6E8A-4147-A177-3AD203B41FA5}">
                      <a16:colId xmlns:a16="http://schemas.microsoft.com/office/drawing/2014/main" val="1259282173"/>
                    </a:ext>
                  </a:extLst>
                </a:gridCol>
                <a:gridCol w="2911093">
                  <a:extLst>
                    <a:ext uri="{9D8B030D-6E8A-4147-A177-3AD203B41FA5}">
                      <a16:colId xmlns:a16="http://schemas.microsoft.com/office/drawing/2014/main" val="3533353952"/>
                    </a:ext>
                  </a:extLst>
                </a:gridCol>
              </a:tblGrid>
              <a:tr h="663545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/>
                        <a:t>Accuracy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66.25%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23657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Dataset shape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10999*14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230051"/>
                  </a:ext>
                </a:extLst>
              </a:tr>
              <a:tr h="117396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split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– 75%</a:t>
                      </a:r>
                    </a:p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– 25%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13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026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B0E97B-11FC-4B24-807A-27021E40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43" y="1012778"/>
            <a:ext cx="5523455" cy="65232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886EBF-FEDD-443E-8BC3-DE10F3C0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892" y="1012778"/>
            <a:ext cx="4984565" cy="458973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99734"/>
              </p:ext>
            </p:extLst>
          </p:nvPr>
        </p:nvGraphicFramePr>
        <p:xfrm>
          <a:off x="543259" y="1872343"/>
          <a:ext cx="5822186" cy="30654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11093">
                  <a:extLst>
                    <a:ext uri="{9D8B030D-6E8A-4147-A177-3AD203B41FA5}">
                      <a16:colId xmlns:a16="http://schemas.microsoft.com/office/drawing/2014/main" val="1259282173"/>
                    </a:ext>
                  </a:extLst>
                </a:gridCol>
                <a:gridCol w="2911093">
                  <a:extLst>
                    <a:ext uri="{9D8B030D-6E8A-4147-A177-3AD203B41FA5}">
                      <a16:colId xmlns:a16="http://schemas.microsoft.com/office/drawing/2014/main" val="3533353952"/>
                    </a:ext>
                  </a:extLst>
                </a:gridCol>
              </a:tblGrid>
              <a:tr h="75387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/>
                        <a:t>Accuracy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23657"/>
                  </a:ext>
                </a:extLst>
              </a:tr>
              <a:tr h="83472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Dataset shape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10999*14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230051"/>
                  </a:ext>
                </a:extLst>
              </a:tr>
              <a:tr h="147681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split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– 75%</a:t>
                      </a:r>
                    </a:p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– 25%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13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078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49A81-42B5-4469-A468-224555118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4" y="987125"/>
            <a:ext cx="5822185" cy="65232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6D7B71-382D-44B3-B38F-C81ADAC2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94" y="987125"/>
            <a:ext cx="5625791" cy="478166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50062"/>
              </p:ext>
            </p:extLst>
          </p:nvPr>
        </p:nvGraphicFramePr>
        <p:xfrm>
          <a:off x="273814" y="1975151"/>
          <a:ext cx="5822186" cy="2501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11093">
                  <a:extLst>
                    <a:ext uri="{9D8B030D-6E8A-4147-A177-3AD203B41FA5}">
                      <a16:colId xmlns:a16="http://schemas.microsoft.com/office/drawing/2014/main" val="1259282173"/>
                    </a:ext>
                  </a:extLst>
                </a:gridCol>
                <a:gridCol w="2911093">
                  <a:extLst>
                    <a:ext uri="{9D8B030D-6E8A-4147-A177-3AD203B41FA5}">
                      <a16:colId xmlns:a16="http://schemas.microsoft.com/office/drawing/2014/main" val="3533353952"/>
                    </a:ext>
                  </a:extLst>
                </a:gridCol>
              </a:tblGrid>
              <a:tr h="663545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/>
                        <a:t>Accuracy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23657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Dataset shape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10999*14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230051"/>
                  </a:ext>
                </a:extLst>
              </a:tr>
              <a:tr h="117396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split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– 70%</a:t>
                      </a:r>
                    </a:p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– 30%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13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86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5A3692-1A18-4FE3-A81F-CD6D97AC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0" y="968188"/>
            <a:ext cx="5553937" cy="646232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A2A91B-1446-4792-90DB-E5EFD5C5B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"/>
          <a:stretch/>
        </p:blipFill>
        <p:spPr>
          <a:xfrm>
            <a:off x="6548717" y="968187"/>
            <a:ext cx="5360894" cy="380422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145696"/>
              </p:ext>
            </p:extLst>
          </p:nvPr>
        </p:nvGraphicFramePr>
        <p:xfrm>
          <a:off x="511580" y="1975151"/>
          <a:ext cx="5584420" cy="2501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92210">
                  <a:extLst>
                    <a:ext uri="{9D8B030D-6E8A-4147-A177-3AD203B41FA5}">
                      <a16:colId xmlns:a16="http://schemas.microsoft.com/office/drawing/2014/main" val="1259282173"/>
                    </a:ext>
                  </a:extLst>
                </a:gridCol>
                <a:gridCol w="2792210">
                  <a:extLst>
                    <a:ext uri="{9D8B030D-6E8A-4147-A177-3AD203B41FA5}">
                      <a16:colId xmlns:a16="http://schemas.microsoft.com/office/drawing/2014/main" val="3533353952"/>
                    </a:ext>
                  </a:extLst>
                </a:gridCol>
              </a:tblGrid>
              <a:tr h="663545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/>
                        <a:t>Accuracy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23657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Dataset shape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10999*14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230051"/>
                  </a:ext>
                </a:extLst>
              </a:tr>
              <a:tr h="117396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split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– 75%</a:t>
                      </a:r>
                    </a:p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– 25%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1307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414"/>
          <a:stretch/>
        </p:blipFill>
        <p:spPr>
          <a:xfrm>
            <a:off x="6548717" y="4772416"/>
            <a:ext cx="5360894" cy="1340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5860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4BE70D-2E0F-4CEA-A6C3-EFF4D7C1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628" y="1005094"/>
            <a:ext cx="5238757" cy="462922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50786"/>
              </p:ext>
            </p:extLst>
          </p:nvPr>
        </p:nvGraphicFramePr>
        <p:xfrm>
          <a:off x="273814" y="1975151"/>
          <a:ext cx="5822186" cy="2501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11093">
                  <a:extLst>
                    <a:ext uri="{9D8B030D-6E8A-4147-A177-3AD203B41FA5}">
                      <a16:colId xmlns:a16="http://schemas.microsoft.com/office/drawing/2014/main" val="1259282173"/>
                    </a:ext>
                  </a:extLst>
                </a:gridCol>
                <a:gridCol w="2911093">
                  <a:extLst>
                    <a:ext uri="{9D8B030D-6E8A-4147-A177-3AD203B41FA5}">
                      <a16:colId xmlns:a16="http://schemas.microsoft.com/office/drawing/2014/main" val="3533353952"/>
                    </a:ext>
                  </a:extLst>
                </a:gridCol>
              </a:tblGrid>
              <a:tr h="663545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/>
                        <a:t>Accuracy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23657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Dataset shape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10999*14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230051"/>
                  </a:ext>
                </a:extLst>
              </a:tr>
              <a:tr h="117396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split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– 75%</a:t>
                      </a:r>
                    </a:p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– 25%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1307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55161"/>
              </p:ext>
            </p:extLst>
          </p:nvPr>
        </p:nvGraphicFramePr>
        <p:xfrm>
          <a:off x="383552" y="1158239"/>
          <a:ext cx="5602710" cy="5225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02710">
                  <a:extLst>
                    <a:ext uri="{9D8B030D-6E8A-4147-A177-3AD203B41FA5}">
                      <a16:colId xmlns:a16="http://schemas.microsoft.com/office/drawing/2014/main" val="3989239142"/>
                    </a:ext>
                  </a:extLst>
                </a:gridCol>
              </a:tblGrid>
              <a:tr h="52251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Stacking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99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186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5506"/>
              </p:ext>
            </p:extLst>
          </p:nvPr>
        </p:nvGraphicFramePr>
        <p:xfrm>
          <a:off x="383552" y="1992568"/>
          <a:ext cx="5602710" cy="2501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01355">
                  <a:extLst>
                    <a:ext uri="{9D8B030D-6E8A-4147-A177-3AD203B41FA5}">
                      <a16:colId xmlns:a16="http://schemas.microsoft.com/office/drawing/2014/main" val="1259282173"/>
                    </a:ext>
                  </a:extLst>
                </a:gridCol>
                <a:gridCol w="2801355">
                  <a:extLst>
                    <a:ext uri="{9D8B030D-6E8A-4147-A177-3AD203B41FA5}">
                      <a16:colId xmlns:a16="http://schemas.microsoft.com/office/drawing/2014/main" val="3533353952"/>
                    </a:ext>
                  </a:extLst>
                </a:gridCol>
              </a:tblGrid>
              <a:tr h="663545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/>
                        <a:t>Accuracy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68.58%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23657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Dataset shape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10999*14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230051"/>
                  </a:ext>
                </a:extLst>
              </a:tr>
              <a:tr h="117396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split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– 75%</a:t>
                      </a:r>
                    </a:p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– 25%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1307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649914"/>
              </p:ext>
            </p:extLst>
          </p:nvPr>
        </p:nvGraphicFramePr>
        <p:xfrm>
          <a:off x="383552" y="1158239"/>
          <a:ext cx="5602710" cy="5225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02710">
                  <a:extLst>
                    <a:ext uri="{9D8B030D-6E8A-4147-A177-3AD203B41FA5}">
                      <a16:colId xmlns:a16="http://schemas.microsoft.com/office/drawing/2014/main" val="3989239142"/>
                    </a:ext>
                  </a:extLst>
                </a:gridCol>
              </a:tblGrid>
              <a:tr h="52251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Decision Tree</a:t>
                      </a:r>
                      <a:r>
                        <a:rPr lang="en-US" sz="2000" dirty="0" smtClean="0"/>
                        <a:t> 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9983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907" r="10703"/>
          <a:stretch/>
        </p:blipFill>
        <p:spPr>
          <a:xfrm>
            <a:off x="6167336" y="1158239"/>
            <a:ext cx="5632315" cy="33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5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B822F-CEB3-4D87-B33E-093F891B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180" y="1063271"/>
            <a:ext cx="3240506" cy="40646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</a:t>
            </a:r>
            <a:endParaRPr lang="en-IN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Freeform: Shape 32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34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B6331-710B-432D-9EF8-3AECADCED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099" y="984325"/>
            <a:ext cx="5257799" cy="488935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International E-Commerce company (Electronic goods) wants to analyse their customers with respect to their services and some important customer success matrix.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that your team has been assigned the task of evaluating the data collected about the customers in the past &amp; based on that make predictions for the shipments reaching in the future.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2400" dirty="0"/>
          </a:p>
          <a:p>
            <a:endParaRPr lang="en-IN" sz="24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43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Models comparison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343801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4590576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85884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50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49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65.96%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420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66.25%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94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97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27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68.58%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71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 </a:t>
                      </a:r>
                      <a:r>
                        <a:rPr lang="en-US" dirty="0" err="1" smtClean="0"/>
                        <a:t>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329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913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332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BF92-A622-4244-AC8D-B3889503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15" y="1300437"/>
            <a:ext cx="4619938" cy="40646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A31C3-0509-40EA-9C5D-E2FA29C04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dirty="0"/>
              <a:t>After the Model building and Evaluation process, we have deployed the code using “</a:t>
            </a:r>
            <a:r>
              <a:rPr lang="en-US" dirty="0" err="1"/>
              <a:t>Streamlit</a:t>
            </a:r>
            <a:r>
              <a:rPr lang="en-US" dirty="0"/>
              <a:t>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 We have selected the best model and used in our deployment             </a:t>
            </a:r>
          </a:p>
          <a:p>
            <a:pPr marL="0" indent="0">
              <a:buNone/>
            </a:pPr>
            <a:r>
              <a:rPr lang="en-US" dirty="0"/>
              <a:t>     phase.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093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9242" y="129397"/>
            <a:ext cx="5459084" cy="1457863"/>
          </a:xfrm>
        </p:spPr>
        <p:txBody>
          <a:bodyPr/>
          <a:lstStyle/>
          <a:p>
            <a:r>
              <a:rPr lang="en-US" dirty="0" smtClean="0"/>
              <a:t>Model deployment using  </a:t>
            </a:r>
            <a:r>
              <a:rPr lang="en-US" dirty="0" err="1" smtClean="0"/>
              <a:t>streamlit</a:t>
            </a:r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58" y="1740334"/>
            <a:ext cx="4761782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81" y="457200"/>
            <a:ext cx="4623759" cy="577900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6090249" y="0"/>
            <a:ext cx="776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507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43" y="345700"/>
            <a:ext cx="10515600" cy="1325563"/>
          </a:xfrm>
        </p:spPr>
        <p:txBody>
          <a:bodyPr/>
          <a:lstStyle/>
          <a:p>
            <a:r>
              <a:rPr lang="en-US" dirty="0" smtClean="0"/>
              <a:t>Model predictions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81" y="2240696"/>
            <a:ext cx="5058481" cy="1295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81" y="1671263"/>
            <a:ext cx="4829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XgBoost</a:t>
            </a:r>
            <a:r>
              <a:rPr lang="en-US" sz="2400" b="1" dirty="0" smtClean="0"/>
              <a:t> classifier</a:t>
            </a:r>
            <a:r>
              <a:rPr lang="en-US" sz="2400" dirty="0" smtClean="0"/>
              <a:t>:-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806" y="2382569"/>
            <a:ext cx="4366566" cy="1153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2092" y="1683597"/>
            <a:ext cx="448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</a:t>
            </a:r>
            <a:r>
              <a:rPr lang="en-US" sz="2400" b="1" dirty="0" smtClean="0"/>
              <a:t>aïve Bayes classifier</a:t>
            </a:r>
            <a:r>
              <a:rPr lang="en-US" sz="2400" dirty="0" smtClean="0"/>
              <a:t>:-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81" y="4735435"/>
            <a:ext cx="4344006" cy="15051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781" y="4319600"/>
            <a:ext cx="565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K nearest neighbor classifier :- </a:t>
            </a:r>
            <a:endParaRPr lang="en-IN" sz="2400" b="1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926347" y="1734858"/>
            <a:ext cx="34506" cy="4640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960853" y="1504026"/>
            <a:ext cx="0" cy="298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4570" y="1472228"/>
            <a:ext cx="121474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26347" y="6374921"/>
            <a:ext cx="0" cy="483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091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6D735-133D-4A86-8B2B-6CDE8FF3C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89" y="1396686"/>
            <a:ext cx="5317485" cy="406462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lang="en-I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A1570-B5DE-47DC-B7BA-17E97EE70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the dataset there is no  missing values also data types are shown are correctly so we confused little bit while </a:t>
            </a:r>
            <a:r>
              <a:rPr lang="en-US" sz="2000" b="1" smtClea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doing the EDA.</a:t>
            </a:r>
            <a:endParaRPr lang="en-US" sz="20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While deploying the model with best accuracy , there was challenging related to the categorical and numerical features .</a:t>
            </a:r>
            <a:b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165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B53034-227C-4D00-8184-F18D6483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615174" cy="41660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did we overcome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CA7E0-3E4C-4788-84E1-5125D1DA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05146"/>
            <a:ext cx="5257799" cy="23306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We converted categorical features to numerical features and to take the unique values of particular columns in the 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237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7E8FCA41-9D01-443F-8E44-F4ED5EAF8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5" r="1" b="12181"/>
          <a:stretch/>
        </p:blipFill>
        <p:spPr>
          <a:xfrm rot="21480000">
            <a:off x="1097496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1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CACFC-6F9B-4D1D-AF42-EA937488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9AB86-AC38-42D6-A59F-175C242D85AD}"/>
              </a:ext>
            </a:extLst>
          </p:cNvPr>
          <p:cNvSpPr txBox="1"/>
          <p:nvPr/>
        </p:nvSpPr>
        <p:spPr>
          <a:xfrm>
            <a:off x="4328637" y="591343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objective is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if the shipments  will reach on time or not.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5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9F6E5-B39C-4C4A-9E5D-25FBF30D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Milestones</a:t>
            </a:r>
            <a:endParaRPr lang="ru-RU" sz="5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 descr="Placeholder Timeline">
            <a:extLst>
              <a:ext uri="{FF2B5EF4-FFF2-40B4-BE49-F238E27FC236}">
                <a16:creationId xmlns:a16="http://schemas.microsoft.com/office/drawing/2014/main" id="{DB0E5A95-7880-4EB7-8DC9-6AC3E546D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7834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636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E8349-7678-419C-ABBA-C8015A1E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259" y="502399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 SETS</a:t>
            </a:r>
          </a:p>
        </p:txBody>
      </p:sp>
      <p:pic>
        <p:nvPicPr>
          <p:cNvPr id="18" name="Graphic 17" descr="Bar chart">
            <a:extLst>
              <a:ext uri="{FF2B5EF4-FFF2-40B4-BE49-F238E27FC236}">
                <a16:creationId xmlns:a16="http://schemas.microsoft.com/office/drawing/2014/main" id="{03E3FAB2-1F18-C857-2073-090200FE8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3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8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2D8EF62-92BA-4C2F-86F0-E468C03F7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48139"/>
            <a:ext cx="10515600" cy="2296083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2BCDA-38B0-4940-B4F0-D452A724D687}"/>
              </a:ext>
            </a:extLst>
          </p:cNvPr>
          <p:cNvSpPr txBox="1"/>
          <p:nvPr/>
        </p:nvSpPr>
        <p:spPr>
          <a:xfrm>
            <a:off x="838200" y="3235342"/>
            <a:ext cx="586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Data set includes </a:t>
            </a:r>
            <a:r>
              <a:rPr lang="en-US" b="1" dirty="0"/>
              <a:t>10999</a:t>
            </a:r>
            <a:r>
              <a:rPr lang="en-US" dirty="0"/>
              <a:t> rows and </a:t>
            </a:r>
            <a:r>
              <a:rPr lang="en-US" b="1" dirty="0"/>
              <a:t>12</a:t>
            </a:r>
            <a:r>
              <a:rPr lang="en-US" dirty="0"/>
              <a:t> columns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There are no missing values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274F1-D2B0-48B9-9DA1-B541AF54C441}"/>
              </a:ext>
            </a:extLst>
          </p:cNvPr>
          <p:cNvSpPr txBox="1"/>
          <p:nvPr/>
        </p:nvSpPr>
        <p:spPr>
          <a:xfrm>
            <a:off x="6520904" y="3512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Descriptive statistics of the dataset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828BB77-2410-4401-912F-2EF6F6997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0" y="3972792"/>
            <a:ext cx="2459726" cy="2768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836F86C-E192-40ED-B2C1-0C02F9C5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116" y="3972791"/>
            <a:ext cx="5867400" cy="2768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4429B3-0A54-4253-AF08-932606255BFE}"/>
              </a:ext>
            </a:extLst>
          </p:cNvPr>
          <p:cNvSpPr txBox="1"/>
          <p:nvPr/>
        </p:nvSpPr>
        <p:spPr>
          <a:xfrm>
            <a:off x="838200" y="252501"/>
            <a:ext cx="6202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SETS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6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EF2F82-0104-4F21-B7C2-132E0D4A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8" y="1107415"/>
            <a:ext cx="6096000" cy="709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882EA5-C585-4729-B2B5-471AF5372CC3}"/>
              </a:ext>
            </a:extLst>
          </p:cNvPr>
          <p:cNvSpPr txBox="1"/>
          <p:nvPr/>
        </p:nvSpPr>
        <p:spPr>
          <a:xfrm>
            <a:off x="24950" y="37456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variables are converted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hot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E779022-3EEA-4919-85B3-4952CDC1E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5"/>
          <a:stretch/>
        </p:blipFill>
        <p:spPr>
          <a:xfrm>
            <a:off x="6579846" y="774678"/>
            <a:ext cx="2458137" cy="2787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9B1A19D-218F-4E68-BBBD-757568D67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916" y="774678"/>
            <a:ext cx="2627041" cy="2787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C176F8-7407-4C93-80D2-61D5506F1BAE}"/>
              </a:ext>
            </a:extLst>
          </p:cNvPr>
          <p:cNvSpPr txBox="1"/>
          <p:nvPr/>
        </p:nvSpPr>
        <p:spPr>
          <a:xfrm>
            <a:off x="6579846" y="73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Datatypes of the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E36137-5EEF-45E3-9349-9E341D509F94}"/>
              </a:ext>
            </a:extLst>
          </p:cNvPr>
          <p:cNvSpPr txBox="1"/>
          <p:nvPr/>
        </p:nvSpPr>
        <p:spPr>
          <a:xfrm>
            <a:off x="6835340" y="3745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and after using hot , label encoding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C1AB881-45B8-4D12-A4F2-115D34761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18" y="2557670"/>
            <a:ext cx="4591056" cy="4133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392D3E-29E3-4FA4-B14A-5469E3D31334}"/>
              </a:ext>
            </a:extLst>
          </p:cNvPr>
          <p:cNvSpPr txBox="1"/>
          <p:nvPr/>
        </p:nvSpPr>
        <p:spPr>
          <a:xfrm>
            <a:off x="157357" y="2061387"/>
            <a:ext cx="6341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are detected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AF8A8F03-38C1-47B6-9609-4A785A5D8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82" y="4751954"/>
            <a:ext cx="5858675" cy="1939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1FE9A1-446F-4C67-A4FB-26C9C50CF352}"/>
              </a:ext>
            </a:extLst>
          </p:cNvPr>
          <p:cNvSpPr txBox="1"/>
          <p:nvPr/>
        </p:nvSpPr>
        <p:spPr>
          <a:xfrm>
            <a:off x="5393028" y="4107428"/>
            <a:ext cx="6341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Replacing outliers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</a:t>
            </a:r>
          </a:p>
        </p:txBody>
      </p:sp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B97FA316-D6C9-4A37-A516-5B771F9ED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35828" y="50609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9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562C7-367B-4ED0-942B-248634CA7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38" y="996955"/>
            <a:ext cx="4550667" cy="416601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EDA 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FEATURE ENGINEERING</a:t>
            </a:r>
            <a:endParaRPr lang="en-IN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2A6E-93B5-4FC2-A939-40C5AC54B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7903" y="286851"/>
            <a:ext cx="6193600" cy="4876114"/>
          </a:xfrm>
        </p:spPr>
        <p:txBody>
          <a:bodyPr anchor="t"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Checked for the outliers and replaced them with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upper_limit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lower_limit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variables from the columns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Warehouse_block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Mode_of_shipment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Gender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converted to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Warehouse_block_B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Warehouse_block_C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Warehouse_block_D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Warehouse_block_F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Mode_of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Shipment_Road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Mode_of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Shipment_Ship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Gender_M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respectively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one hot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from the column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Product_importance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converted to numerical.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Unnecessary Column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been dropped.</a:t>
            </a:r>
          </a:p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7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1906-E3BE-420B-80C8-CE1EB599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114724"/>
            <a:ext cx="1051560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79ACA59-F985-40B5-82A6-43382033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8" y="1780911"/>
            <a:ext cx="3821739" cy="2457040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620B0E3-9964-4A7E-AB70-A8C15620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677" y="1780911"/>
            <a:ext cx="4027175" cy="2457040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89017872-7273-44DC-8762-CA764F16E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852" y="1780911"/>
            <a:ext cx="3911309" cy="2457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2FDAB-6EBC-4066-A1AE-A0F594EBB4D5}"/>
              </a:ext>
            </a:extLst>
          </p:cNvPr>
          <p:cNvSpPr txBox="1"/>
          <p:nvPr/>
        </p:nvSpPr>
        <p:spPr>
          <a:xfrm>
            <a:off x="453318" y="4509685"/>
            <a:ext cx="2849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above plot, delivery of the shipments is more to customers with more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no.of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 calls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3-5 calls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A9C2F-2408-4337-BA38-957FC87AD49C}"/>
              </a:ext>
            </a:extLst>
          </p:cNvPr>
          <p:cNvSpPr txBox="1"/>
          <p:nvPr/>
        </p:nvSpPr>
        <p:spPr>
          <a:xfrm>
            <a:off x="4508296" y="4578575"/>
            <a:ext cx="31754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customer with 3-6 prior purchases has more shipment delivered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049CF2-29C8-45F8-BFFD-E19D05C2B694}"/>
              </a:ext>
            </a:extLst>
          </p:cNvPr>
          <p:cNvSpPr txBox="1"/>
          <p:nvPr/>
        </p:nvSpPr>
        <p:spPr>
          <a:xfrm>
            <a:off x="8563274" y="4717074"/>
            <a:ext cx="3175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 is frequently used mode of the shipment </a:t>
            </a:r>
          </a:p>
        </p:txBody>
      </p:sp>
    </p:spTree>
    <p:extLst>
      <p:ext uri="{BB962C8B-B14F-4D97-AF65-F5344CB8AC3E}">
        <p14:creationId xmlns:p14="http://schemas.microsoft.com/office/powerpoint/2010/main" val="1194804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cordsur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D184F"/>
      </a:accent1>
      <a:accent2>
        <a:srgbClr val="F59120"/>
      </a:accent2>
      <a:accent3>
        <a:srgbClr val="EA2B7B"/>
      </a:accent3>
      <a:accent4>
        <a:srgbClr val="3F3F3F"/>
      </a:accent4>
      <a:accent5>
        <a:srgbClr val="F2F2F2"/>
      </a:accent5>
      <a:accent6>
        <a:srgbClr val="2D184F"/>
      </a:accent6>
      <a:hlink>
        <a:srgbClr val="2D184F"/>
      </a:hlink>
      <a:folHlink>
        <a:srgbClr val="2D184F"/>
      </a:folHlink>
    </a:clrScheme>
    <a:fontScheme name="Custom 242">
      <a:majorFont>
        <a:latin typeface="Rockwel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imeline from Smartart_03_SB_MO - v5" id="{425EA364-DCB0-43CA-AF00-818259ABB39D}" vid="{79945F6C-7F23-4807-8DFE-8CDF775AD4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8612E19-D4B9-46B2-8454-FD75D2F4E6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74EB9B-7266-4B7D-8D05-61AFFA2D98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ECF931-103B-45DC-BD65-E857FF219F39}">
  <ds:schemaRefs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milestones timeline</Template>
  <TotalTime>393</TotalTime>
  <Words>675</Words>
  <Application>Microsoft Office PowerPoint</Application>
  <PresentationFormat>Widescreen</PresentationFormat>
  <Paragraphs>141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 Unicode MS</vt:lpstr>
      <vt:lpstr>Avenir Next LT Pro</vt:lpstr>
      <vt:lpstr>Calibri</vt:lpstr>
      <vt:lpstr>Corbel</vt:lpstr>
      <vt:lpstr>Impact</vt:lpstr>
      <vt:lpstr>Rockwell</vt:lpstr>
      <vt:lpstr>Times New Roman</vt:lpstr>
      <vt:lpstr>Verdana</vt:lpstr>
      <vt:lpstr>Wingdings</vt:lpstr>
      <vt:lpstr>Office Theme</vt:lpstr>
      <vt:lpstr>P112 – Group-2 19-04-2022</vt:lpstr>
      <vt:lpstr>BUSINESS PROBLEM</vt:lpstr>
      <vt:lpstr>Objective</vt:lpstr>
      <vt:lpstr>Project Milestones</vt:lpstr>
      <vt:lpstr>DATA SETS</vt:lpstr>
      <vt:lpstr>PowerPoint Presentation</vt:lpstr>
      <vt:lpstr>PowerPoint Presentation</vt:lpstr>
      <vt:lpstr>EDA  &amp;  FEATURE ENGINEERING</vt:lpstr>
      <vt:lpstr>EDA VISUALIZATION</vt:lpstr>
      <vt:lpstr>From the given graph, we can see</vt:lpstr>
      <vt:lpstr>MODEL BUILDING </vt:lpstr>
      <vt:lpstr>Model building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comparison</vt:lpstr>
      <vt:lpstr>MODEL DEPLOYMENT</vt:lpstr>
      <vt:lpstr>Model deployment using  streamlit </vt:lpstr>
      <vt:lpstr>Model predictions</vt:lpstr>
      <vt:lpstr>CHALLENGES FACED</vt:lpstr>
      <vt:lpstr>How did we overcome </vt:lpstr>
      <vt:lpstr>PowerPoint Presentation</vt:lpstr>
    </vt:vector>
  </TitlesOfParts>
  <Company>Omnicom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Milestones</dc:title>
  <dc:creator>Abhishek Parashivamurthy (Annalect)</dc:creator>
  <cp:lastModifiedBy>Microsoft</cp:lastModifiedBy>
  <cp:revision>30</cp:revision>
  <dcterms:created xsi:type="dcterms:W3CDTF">2022-05-19T12:43:38Z</dcterms:created>
  <dcterms:modified xsi:type="dcterms:W3CDTF">2022-05-22T07:00:28Z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